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5" roundtripDataSignature="AMtx7mgQqxyYwVyM8xm2V030lor7DEyo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customschemas.google.com/relationships/presentationmetadata" Target="meta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72a97115a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72a97115a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472a97115a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472a97115a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472a97115a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472a97115a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72a97115a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72a97115a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72a97115a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72a97115a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72a97115a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72a97115a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72a97115a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72a97115a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72a97115a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72a97115a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72a97115a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72a97115a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72a97115a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72a97115a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7c1821826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g27c1821826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72a97115a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72a97115a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72a97115a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72a97115a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72a97115a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72a97115a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72a97115a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72a97115a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472a97115a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472a97115a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72a97115a_0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72a97115a_0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472a97115a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472a97115a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72a97115a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472a97115a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472a97115a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472a97115a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72a97115a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72a97115a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7c18218264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Google Shape;43;g27c18218264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72a97115a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72a97115a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72a97115a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72a97115a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72a97115a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72a97115a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72a97115a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72a97115a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72a97115a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72a97115a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472a97115a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472a97115a_0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72a97115a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72a97115a_0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72a97115a_0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472a97115a_0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72a97115a_0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72a97115a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72a97115a_0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72a97115a_0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803a4aa1f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g2803a4aa1f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472a97115a_0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472a97115a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72a97115a_0_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472a97115a_0_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72a97115a_0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72a97115a_0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72a97115a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72a97115a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72a97115a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72a97115a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72a97115a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72a97115a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72a97115a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72a97115a_0_2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72a97115a_0_2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72a97115a_0_2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72a97115a_0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472a97115a_0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72a97115a_0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72a97115a_0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472a97115a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472a97115a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72a97115a_0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72a97115a_0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72a97115a_0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72a97115a_0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72a97115a_0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472a97115a_0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72a97115a_0_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472a97115a_0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72a97115a_0_3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72a97115a_0_3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472a97115a_0_3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472a97115a_0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472a97115a_0_3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472a97115a_0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bd2a7473e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g27bd2a7473e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80dc56b4b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g280dc56b4b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72a97115a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472a97115a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7bd3075049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Google Shape;438;g27bd3075049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72a97115a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72a97115a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72a97115a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72a97115a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72a97115a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72a97115a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2"/>
          <p:cNvSpPr txBox="1"/>
          <p:nvPr>
            <p:ph type="title"/>
          </p:nvPr>
        </p:nvSpPr>
        <p:spPr>
          <a:xfrm>
            <a:off x="1524000" y="2503486"/>
            <a:ext cx="9144000" cy="10064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4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ichita State University LogoPicture 8" id="13" name="Google Shape;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072" y="1192211"/>
            <a:ext cx="4189855" cy="96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6" id="22" name="Google Shape;22;p44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>
            <p:ph type="title"/>
          </p:nvPr>
        </p:nvSpPr>
        <p:spPr>
          <a:xfrm>
            <a:off x="2857500" y="301752"/>
            <a:ext cx="8503920" cy="96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7" id="27" name="Google Shape;27;p45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SU LogoPicture 7" id="8" name="Google Shape;8;p41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>
            <p:ph idx="4294967295" type="ctrTitle"/>
          </p:nvPr>
        </p:nvSpPr>
        <p:spPr>
          <a:xfrm>
            <a:off x="1524000" y="2503475"/>
            <a:ext cx="96867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 fontScale="90000"/>
          </a:bodyPr>
          <a:lstStyle/>
          <a:p>
            <a:pPr indent="0" lvl="0" marL="0" marR="0" rtl="0" algn="ctr">
              <a:lnSpc>
                <a:spcPct val="239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(</a:t>
            </a:r>
            <a:r>
              <a:rPr b="0" i="0" lang="en-US" sz="492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898-BD</a:t>
            </a: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9327"/>
              <a:buFont typeface="Calibri"/>
              <a:buNone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2023</a:t>
            </a:r>
            <a:endParaRPr b="0" i="0" sz="851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" name="Google Shape;34;p1"/>
          <p:cNvSpPr txBox="1"/>
          <p:nvPr>
            <p:ph idx="4294967295" type="subTitle"/>
          </p:nvPr>
        </p:nvSpPr>
        <p:spPr>
          <a:xfrm>
            <a:off x="7146150" y="4626925"/>
            <a:ext cx="51087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25000" lnSpcReduction="20000"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rPr b="0" i="0" lang="en-US" sz="10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 Shruti Kshirsagar</a:t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t/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7785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72a97115a_0_5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94" name="Google Shape;94;g2472a97115a_0_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g2472a97115a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497300"/>
            <a:ext cx="10633677" cy="47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472a97115a_0_2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01" name="Google Shape;101;g2472a97115a_0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g2472a97115a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75" y="1429625"/>
            <a:ext cx="10949402" cy="49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72a97115a_0_2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08" name="Google Shape;108;g2472a97115a_0_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g2472a97115a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50" y="1406300"/>
            <a:ext cx="11371377" cy="477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72a97115a_0_6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15" name="Google Shape;115;g2472a97115a_0_6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g2472a97115a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25" y="1400875"/>
            <a:ext cx="11479598" cy="47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72a97115a_0_7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22" name="Google Shape;122;g2472a97115a_0_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2472a97115a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25" y="1332950"/>
            <a:ext cx="11087324" cy="495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72a97115a_0_7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29" name="Google Shape;129;g2472a97115a_0_7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g2472a97115a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325" y="1422900"/>
            <a:ext cx="11249623" cy="492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72a97115a_0_8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36" name="Google Shape;136;g2472a97115a_0_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2472a97115a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50" y="1335975"/>
            <a:ext cx="11073777" cy="49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72a97115a_0_8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43" name="Google Shape;143;g2472a97115a_0_8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g2472a97115a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363" y="1362000"/>
            <a:ext cx="10617273" cy="49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72a97115a_0_9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50" name="Google Shape;150;g2472a97115a_0_9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g2472a97115a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25" y="1325150"/>
            <a:ext cx="11127900" cy="492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72a97115a_0_9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57" name="Google Shape;157;g2472a97115a_0_9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2472a97115a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25" y="1332350"/>
            <a:ext cx="10897951" cy="504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7c18218264_0_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Contents:Recap of last class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" name="Google Shape;40;g27c18218264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25000" lnSpcReduction="20000"/>
          </a:bodyPr>
          <a:lstStyle/>
          <a:p>
            <a:pPr indent="-438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What is CNN? Introduction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Why convnet over feedforward NN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CNN layers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Convolution layer and pooling layer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Fully connected layer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Designing a CNN and how CNN works?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Applications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3200">
                <a:solidFill>
                  <a:schemeClr val="dk1"/>
                </a:solidFill>
              </a:rPr>
              <a:t>Advantages of CNN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3200">
                <a:solidFill>
                  <a:schemeClr val="dk1"/>
                </a:solidFill>
              </a:rPr>
              <a:t>Limitation of CNN</a:t>
            </a:r>
            <a:endParaRPr sz="1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25714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25714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72a97115a_0_10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64" name="Google Shape;164;g2472a97115a_0_10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g2472a97115a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75" y="1339600"/>
            <a:ext cx="11118874" cy="49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72a97115a_0_10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71" name="Google Shape;171;g2472a97115a_0_10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g2472a97115a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25" y="1332900"/>
            <a:ext cx="11006152" cy="50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72a97115a_0_3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78" name="Google Shape;178;g2472a97115a_0_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2472a97115a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50" y="1366325"/>
            <a:ext cx="11046748" cy="505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72a97115a_0_12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85" name="Google Shape;185;g2472a97115a_0_1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g2472a97115a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25" y="1410250"/>
            <a:ext cx="11114348" cy="49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72a97115a_0_12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92" name="Google Shape;192;g2472a97115a_0_1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2472a97115a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50" y="1370450"/>
            <a:ext cx="11019674" cy="50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72a97115a_0_13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99" name="Google Shape;199;g2472a97115a_0_1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g2472a97115a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25" y="1257350"/>
            <a:ext cx="11046748" cy="505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72a97115a_0_13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06" name="Google Shape;206;g2472a97115a_0_1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g2472a97115a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75" y="1340950"/>
            <a:ext cx="10884424" cy="513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72a97115a_0_14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13" name="Google Shape;213;g2472a97115a_0_1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2472a97115a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975" y="1257350"/>
            <a:ext cx="10965601" cy="517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72a97115a_0_14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20" name="Google Shape;220;g2472a97115a_0_1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g2472a97115a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25" y="1257350"/>
            <a:ext cx="10722099" cy="517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72a97115a_0_15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27" name="Google Shape;227;g2472a97115a_0_1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g2472a97115a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75" y="1316600"/>
            <a:ext cx="10843848" cy="50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7c18218264_0_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Contents:Recap of last class</a:t>
            </a:r>
            <a:endParaRPr/>
          </a:p>
        </p:txBody>
      </p:sp>
      <p:sp>
        <p:nvSpPr>
          <p:cNvPr id="46" name="Google Shape;46;g27c18218264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Local connectivity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Parameter sharing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Discrete Convolution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Pooling and subsampling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Generating additional example-Data Augmentation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Imagenet, Resnet, VGGnet-Transfer learning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Batch Normalization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72a97115a_0_16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34" name="Google Shape;234;g2472a97115a_0_1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g2472a97115a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75" y="1257350"/>
            <a:ext cx="10911473" cy="506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72a97115a_0_16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41" name="Google Shape;241;g2472a97115a_0_1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g2472a97115a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25" y="1257350"/>
            <a:ext cx="10789724" cy="51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472a97115a_0_17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48" name="Google Shape;248;g2472a97115a_0_1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g2472a97115a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75" y="1257350"/>
            <a:ext cx="10884424" cy="51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72a97115a_0_17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55" name="Google Shape;255;g2472a97115a_0_17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g2472a97115a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450" y="1257350"/>
            <a:ext cx="10992650" cy="51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72a97115a_0_18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62" name="Google Shape;262;g2472a97115a_0_18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g2472a97115a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25" y="1257350"/>
            <a:ext cx="10897976" cy="51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72a97115a_0_19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69" name="Google Shape;269;g2472a97115a_0_1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g2472a97115a_0_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875" y="1257350"/>
            <a:ext cx="10854098" cy="51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472a97115a_0_19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76" name="Google Shape;276;g2472a97115a_0_1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g2472a97115a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25" y="1257350"/>
            <a:ext cx="10735652" cy="51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72a97115a_0_21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83" name="Google Shape;283;g2472a97115a_0_2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g2472a97115a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00" y="1315200"/>
            <a:ext cx="10925025" cy="517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72a97115a_0_21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90" name="Google Shape;290;g2472a97115a_0_2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g2472a97115a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75" y="1324750"/>
            <a:ext cx="10830326" cy="51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72a97115a_0_22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97" name="Google Shape;297;g2472a97115a_0_2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g2472a97115a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100" y="1257350"/>
            <a:ext cx="11033226" cy="511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03a4aa1f6_0_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Vanilla Neural Network</a:t>
            </a:r>
            <a:endParaRPr/>
          </a:p>
        </p:txBody>
      </p:sp>
      <p:sp>
        <p:nvSpPr>
          <p:cNvPr id="52" name="Google Shape;52;g2803a4aa1f6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pic>
        <p:nvPicPr>
          <p:cNvPr id="53" name="Google Shape;53;g2803a4aa1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75" y="1395850"/>
            <a:ext cx="11213573" cy="48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72a97115a_0_22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04" name="Google Shape;304;g2472a97115a_0_2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g2472a97115a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" y="1257350"/>
            <a:ext cx="10979098" cy="500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472a97115a_0_23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11" name="Google Shape;311;g2472a97115a_0_2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g2472a97115a_0_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25" y="1257350"/>
            <a:ext cx="10952049" cy="514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72a97115a_0_23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18" name="Google Shape;318;g2472a97115a_0_2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g2472a97115a_0_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275" y="1257350"/>
            <a:ext cx="10911452" cy="51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72a97115a_0_24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25" name="Google Shape;325;g2472a97115a_0_2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2472a97115a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00" y="1364525"/>
            <a:ext cx="11033252" cy="50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72a97115a_0_25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32" name="Google Shape;332;g2472a97115a_0_2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g2472a97115a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25" y="1461000"/>
            <a:ext cx="11173002" cy="49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472a97115a_0_25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39" name="Google Shape;339;g2472a97115a_0_2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g2472a97115a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75" y="1257350"/>
            <a:ext cx="11222600" cy="50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72a97115a_0_26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46" name="Google Shape;346;g2472a97115a_0_2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g2472a97115a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25" y="1314675"/>
            <a:ext cx="10992625" cy="51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72a97115a_0_26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53" name="Google Shape;353;g2472a97115a_0_2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g2472a97115a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25" y="1363875"/>
            <a:ext cx="11073777" cy="50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72a97115a_0_27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60" name="Google Shape;360;g2472a97115a_0_2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g2472a97115a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150" y="1340700"/>
            <a:ext cx="10857375" cy="505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72a97115a_0_28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67" name="Google Shape;367;g2472a97115a_0_2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g2472a97115a_0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000" y="1257350"/>
            <a:ext cx="10782474" cy="51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72a97115a_0_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Recurrent Neural Network</a:t>
            </a:r>
            <a:endParaRPr/>
          </a:p>
        </p:txBody>
      </p:sp>
      <p:sp>
        <p:nvSpPr>
          <p:cNvPr id="59" name="Google Shape;59;g2472a97115a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g2472a97115a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450" y="1490525"/>
            <a:ext cx="10713098" cy="48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72a97115a_0_28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74" name="Google Shape;374;g2472a97115a_0_2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" name="Google Shape;375;g2472a97115a_0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25" y="1257350"/>
            <a:ext cx="11074898" cy="524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72a97115a_0_29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81" name="Google Shape;381;g2472a97115a_0_2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g2472a97115a_0_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00" y="1324725"/>
            <a:ext cx="11520200" cy="51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72a97115a_0_29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88" name="Google Shape;388;g2472a97115a_0_2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g2472a97115a_0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00" y="1257350"/>
            <a:ext cx="10829000" cy="501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72a97115a_0_30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95" name="Google Shape;395;g2472a97115a_0_3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g2472a97115a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50" y="1257350"/>
            <a:ext cx="11141100" cy="514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72a97115a_0_31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402" name="Google Shape;402;g2472a97115a_0_3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g2472a97115a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257350"/>
            <a:ext cx="10674273" cy="51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72a97115a_0_31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409" name="Google Shape;409;g2472a97115a_0_3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g2472a97115a_0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050" y="1257350"/>
            <a:ext cx="11249623" cy="51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72a97115a_0_32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416" name="Google Shape;416;g2472a97115a_0_3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g2472a97115a_0_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00" y="1257350"/>
            <a:ext cx="11100851" cy="51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000000"/>
                </a:solidFill>
              </a:rPr>
              <a:t>Questions?</a:t>
            </a:r>
            <a:endParaRPr/>
          </a:p>
        </p:txBody>
      </p:sp>
      <p:sp>
        <p:nvSpPr>
          <p:cNvPr id="423" name="Google Shape;423;p40"/>
          <p:cNvSpPr txBox="1"/>
          <p:nvPr>
            <p:ph idx="1" type="body"/>
          </p:nvPr>
        </p:nvSpPr>
        <p:spPr>
          <a:xfrm>
            <a:off x="5338481" y="3334871"/>
            <a:ext cx="6008969" cy="275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/>
              <a:t>Sai Karthik Garnepudi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saikarthik.garnepudi@wichita.edu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/>
              <a:t>Dr.</a:t>
            </a:r>
            <a:r>
              <a:rPr lang="en-US" sz="2200">
                <a:solidFill>
                  <a:srgbClr val="404040"/>
                </a:solidFill>
              </a:rPr>
              <a:t>Shruti Kshirsagar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>
                <a:solidFill>
                  <a:srgbClr val="404040"/>
                </a:solidFill>
              </a:rPr>
              <a:t>Kshirsagarshruti1@gmail.com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7bd2a7473e_0_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429" name="Google Shape;429;g27bd2a7473e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1.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0dc56b4b9_0_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Questions:</a:t>
            </a:r>
            <a:endParaRPr/>
          </a:p>
        </p:txBody>
      </p:sp>
      <p:sp>
        <p:nvSpPr>
          <p:cNvPr id="435" name="Google Shape;435;g280dc56b4b9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Overfitting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CNN layers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weight Initialization methods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Learning rate - too small or too large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72a97115a_0_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66" name="Google Shape;66;g2472a97115a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g2472a97115a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0" y="1469200"/>
            <a:ext cx="11106550" cy="470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7bd3075049_0_4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Next class</a:t>
            </a:r>
            <a:endParaRPr/>
          </a:p>
        </p:txBody>
      </p:sp>
      <p:sp>
        <p:nvSpPr>
          <p:cNvPr id="441" name="Google Shape;441;g27bd3075049_0_4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Recurrent Neural Network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72a97115a_0_1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73" name="Google Shape;73;g2472a97115a_0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g2472a97115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00" y="1504050"/>
            <a:ext cx="10876698" cy="46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72a97115a_0_1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80" name="Google Shape;80;g2472a97115a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g2472a97115a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13" y="1473300"/>
            <a:ext cx="11371377" cy="470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72a97115a_0_5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87" name="Google Shape;87;g2472a97115a_0_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g2472a97115a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75" y="1449950"/>
            <a:ext cx="11170248" cy="47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